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64" r:id="rId3"/>
    <p:sldId id="257" r:id="rId4"/>
    <p:sldId id="259" r:id="rId5"/>
    <p:sldId id="277" r:id="rId6"/>
    <p:sldId id="265" r:id="rId7"/>
    <p:sldId id="266" r:id="rId8"/>
    <p:sldId id="267" r:id="rId9"/>
    <p:sldId id="268" r:id="rId10"/>
    <p:sldId id="269" r:id="rId11"/>
    <p:sldId id="271" r:id="rId12"/>
    <p:sldId id="272" r:id="rId13"/>
    <p:sldId id="275" r:id="rId14"/>
    <p:sldId id="276" r:id="rId15"/>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3042" y="66"/>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6350" y="-11290"/>
            <a:ext cx="6877353" cy="9166580"/>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847947" y="3206046"/>
            <a:ext cx="4370039" cy="2195069"/>
          </a:xfrm>
        </p:spPr>
        <p:txBody>
          <a:bodyPr anchor="b">
            <a:noAutofit/>
          </a:bodyPr>
          <a:lstStyle>
            <a:lvl1pPr algn="r">
              <a:defRPr sz="405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847947" y="5401113"/>
            <a:ext cx="4370039" cy="1462532"/>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1192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83581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199" y="3601158"/>
            <a:ext cx="4760786" cy="2435441"/>
          </a:xfrm>
        </p:spPr>
        <p:txBody>
          <a:bodyPr anchor="b"/>
          <a:lstStyle>
            <a:lvl1pPr algn="l">
              <a:defRPr sz="3000" b="0" cap="none"/>
            </a:lvl1pPr>
          </a:lstStyle>
          <a:p>
            <a:r>
              <a:rPr lang="ru-RU"/>
              <a:t>Образец заголовка</a:t>
            </a:r>
            <a:endParaRPr lang="en-US" dirty="0"/>
          </a:p>
        </p:txBody>
      </p:sp>
      <p:sp>
        <p:nvSpPr>
          <p:cNvPr id="3" name="Text Placeholder 2"/>
          <p:cNvSpPr>
            <a:spLocks noGrp="1"/>
          </p:cNvSpPr>
          <p:nvPr>
            <p:ph type="body" idx="1"/>
          </p:nvPr>
        </p:nvSpPr>
        <p:spPr>
          <a:xfrm>
            <a:off x="457199" y="6036597"/>
            <a:ext cx="4760786" cy="11472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613894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6" cy="176106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457200" y="2880785"/>
            <a:ext cx="2316082" cy="5174363"/>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2901903" y="2880787"/>
            <a:ext cx="2316083" cy="517436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1926344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5" cy="1761067"/>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457199" y="2881311"/>
            <a:ext cx="2318004" cy="768349"/>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457199" y="3649662"/>
            <a:ext cx="2318004" cy="4405489"/>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2899980" y="2881311"/>
            <a:ext cx="2318004" cy="768349"/>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2899980" y="3649662"/>
            <a:ext cx="2318004" cy="4405489"/>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2831291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199" y="812800"/>
            <a:ext cx="4760786" cy="1761067"/>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3385949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3068920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199" y="1998139"/>
            <a:ext cx="2092637" cy="1704621"/>
          </a:xfrm>
        </p:spPr>
        <p:txBody>
          <a:bodyPr anchor="b">
            <a:normAutofit/>
          </a:bodyPr>
          <a:lstStyle>
            <a:lvl1pPr>
              <a:defRPr sz="1500"/>
            </a:lvl1pPr>
          </a:lstStyle>
          <a:p>
            <a:r>
              <a:rPr lang="ru-RU"/>
              <a:t>Образец заголовка</a:t>
            </a:r>
            <a:endParaRPr lang="en-US" dirty="0"/>
          </a:p>
        </p:txBody>
      </p:sp>
      <p:sp>
        <p:nvSpPr>
          <p:cNvPr id="3" name="Content Placeholder 2"/>
          <p:cNvSpPr>
            <a:spLocks noGrp="1"/>
          </p:cNvSpPr>
          <p:nvPr>
            <p:ph idx="1"/>
          </p:nvPr>
        </p:nvSpPr>
        <p:spPr>
          <a:xfrm>
            <a:off x="2678456" y="686567"/>
            <a:ext cx="2539528" cy="736858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199" y="3702759"/>
            <a:ext cx="2092637" cy="3445932"/>
          </a:xfrm>
        </p:spPr>
        <p:txBody>
          <a:bodyPr>
            <a:normAutofit/>
          </a:bodyPr>
          <a:lstStyle>
            <a:lvl1pPr marL="0" indent="0">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ru-RU"/>
              <a:t>Образец текста</a:t>
            </a:r>
          </a:p>
        </p:txBody>
      </p:sp>
      <p:sp>
        <p:nvSpPr>
          <p:cNvPr id="5" name="Date Placeholder 4"/>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4111506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199" y="6400800"/>
            <a:ext cx="4760786" cy="755651"/>
          </a:xfrm>
        </p:spPr>
        <p:txBody>
          <a:bodyPr anchor="b">
            <a:normAutofit/>
          </a:bodyPr>
          <a:lstStyle>
            <a:lvl1pPr algn="l">
              <a:defRPr sz="18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57199" y="812800"/>
            <a:ext cx="4760786" cy="5127624"/>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4" name="Text Placeholder 3"/>
          <p:cNvSpPr>
            <a:spLocks noGrp="1"/>
          </p:cNvSpPr>
          <p:nvPr>
            <p:ph type="body" sz="half" idx="2"/>
          </p:nvPr>
        </p:nvSpPr>
        <p:spPr>
          <a:xfrm>
            <a:off x="457199" y="7156451"/>
            <a:ext cx="4760786" cy="898699"/>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Date Placeholder 4"/>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4026704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6" cy="4538133"/>
          </a:xfrm>
        </p:spPr>
        <p:txBody>
          <a:bodyPr anchor="ctr">
            <a:normAutofit/>
          </a:bodyPr>
          <a:lstStyle>
            <a:lvl1pPr algn="l">
              <a:defRPr sz="3300" b="0" cap="none"/>
            </a:lvl1pPr>
          </a:lstStyle>
          <a:p>
            <a:r>
              <a:rPr lang="ru-RU"/>
              <a:t>Образец заголовка</a:t>
            </a:r>
            <a:endParaRPr lang="en-US" dirty="0"/>
          </a:p>
        </p:txBody>
      </p:sp>
      <p:sp>
        <p:nvSpPr>
          <p:cNvPr id="3" name="Text Placeholder 2"/>
          <p:cNvSpPr>
            <a:spLocks noGrp="1"/>
          </p:cNvSpPr>
          <p:nvPr>
            <p:ph type="body" idx="1"/>
          </p:nvPr>
        </p:nvSpPr>
        <p:spPr>
          <a:xfrm>
            <a:off x="457200" y="5960533"/>
            <a:ext cx="4760786" cy="2094616"/>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664776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81164" y="812800"/>
            <a:ext cx="4554137" cy="4030133"/>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825806" y="4842933"/>
            <a:ext cx="4064853" cy="508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457199" y="5960533"/>
            <a:ext cx="4760786" cy="2094616"/>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
        <p:nvSpPr>
          <p:cNvPr id="24" name="TextBox 23"/>
          <p:cNvSpPr txBox="1"/>
          <p:nvPr/>
        </p:nvSpPr>
        <p:spPr>
          <a:xfrm>
            <a:off x="362034" y="1053838"/>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3848742"/>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65569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457199" y="2575984"/>
            <a:ext cx="4760786" cy="3460613"/>
          </a:xfrm>
        </p:spPr>
        <p:txBody>
          <a:bodyPr anchor="b">
            <a:normAutofit/>
          </a:bodyPr>
          <a:lstStyle>
            <a:lvl1pPr algn="l">
              <a:defRPr sz="3300" b="0" cap="none"/>
            </a:lvl1pPr>
          </a:lstStyle>
          <a:p>
            <a:r>
              <a:rPr lang="ru-RU"/>
              <a:t>Образец заголовка</a:t>
            </a:r>
            <a:endParaRPr lang="en-US" dirty="0"/>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655033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81164" y="812800"/>
            <a:ext cx="4554137" cy="4030133"/>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457198" y="5350933"/>
            <a:ext cx="4760787" cy="685664"/>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
        <p:nvSpPr>
          <p:cNvPr id="24" name="TextBox 23"/>
          <p:cNvSpPr txBox="1"/>
          <p:nvPr/>
        </p:nvSpPr>
        <p:spPr>
          <a:xfrm>
            <a:off x="362034" y="1053838"/>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3848742"/>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12635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461886" y="812800"/>
            <a:ext cx="4756099" cy="4030133"/>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457198" y="5350933"/>
            <a:ext cx="4760787" cy="685664"/>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2631315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1633782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82984" y="812801"/>
            <a:ext cx="734109" cy="7001935"/>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457199" y="812801"/>
            <a:ext cx="3896270" cy="700193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38330DE-C4C2-4452-A294-AD26DDCA5420}" type="datetimeFigureOut">
              <a:rPr lang="ru-RU" smtClean="0"/>
              <a:pPr/>
              <a:t>23.06.2022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72EB1E-C818-404A-AA21-020D237DE9A4}" type="slidenum">
              <a:rPr lang="ru-RU" smtClean="0"/>
              <a:pPr/>
              <a:t>‹#›</a:t>
            </a:fld>
            <a:endParaRPr lang="ru-RU"/>
          </a:p>
        </p:txBody>
      </p:sp>
    </p:spTree>
    <p:extLst>
      <p:ext uri="{BB962C8B-B14F-4D97-AF65-F5344CB8AC3E}">
        <p14:creationId xmlns:p14="http://schemas.microsoft.com/office/powerpoint/2010/main" val="1452399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350" y="-11290"/>
            <a:ext cx="6877354" cy="9166580"/>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457200" y="812800"/>
            <a:ext cx="4760785" cy="1761067"/>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457199" y="2880787"/>
            <a:ext cx="4760786" cy="517436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053944" y="8055152"/>
            <a:ext cx="513099"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338330DE-C4C2-4452-A294-AD26DDCA5420}" type="datetimeFigureOut">
              <a:rPr lang="ru-RU" smtClean="0"/>
              <a:pPr/>
              <a:t>23.06.2022</a:t>
            </a:fld>
            <a:endParaRPr lang="ru-RU"/>
          </a:p>
        </p:txBody>
      </p:sp>
      <p:sp>
        <p:nvSpPr>
          <p:cNvPr id="5" name="Footer Placeholder 4"/>
          <p:cNvSpPr>
            <a:spLocks noGrp="1"/>
          </p:cNvSpPr>
          <p:nvPr>
            <p:ph type="ftr" sz="quarter" idx="3"/>
          </p:nvPr>
        </p:nvSpPr>
        <p:spPr>
          <a:xfrm>
            <a:off x="457200" y="8055152"/>
            <a:ext cx="3467230" cy="486833"/>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4833507" y="8055152"/>
            <a:ext cx="384479" cy="486833"/>
          </a:xfrm>
          <a:prstGeom prst="rect">
            <a:avLst/>
          </a:prstGeom>
        </p:spPr>
        <p:txBody>
          <a:bodyPr vert="horz" lIns="91440" tIns="45720" rIns="91440" bIns="45720" rtlCol="0" anchor="ctr"/>
          <a:lstStyle>
            <a:lvl1pPr algn="r">
              <a:defRPr sz="675">
                <a:solidFill>
                  <a:schemeClr val="accent1"/>
                </a:solidFill>
              </a:defRPr>
            </a:lvl1pPr>
          </a:lstStyle>
          <a:p>
            <a:fld id="{6072EB1E-C818-404A-AA21-020D237DE9A4}" type="slidenum">
              <a:rPr lang="ru-RU" smtClean="0"/>
              <a:pPr/>
              <a:t>‹#›</a:t>
            </a:fld>
            <a:endParaRPr lang="ru-RU"/>
          </a:p>
        </p:txBody>
      </p:sp>
    </p:spTree>
    <p:extLst>
      <p:ext uri="{BB962C8B-B14F-4D97-AF65-F5344CB8AC3E}">
        <p14:creationId xmlns:p14="http://schemas.microsoft.com/office/powerpoint/2010/main" val="263658816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hyperlink" Target="https://freevilladge.com/agricultural-sector/"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pPr algn="ctr"/>
            <a:br>
              <a:rPr lang="ru-RU" sz="4133" dirty="0">
                <a:solidFill>
                  <a:srgbClr val="002060"/>
                </a:solidFill>
                <a:latin typeface="Times New Roman" panose="02020603050405020304" pitchFamily="18" charset="0"/>
                <a:cs typeface="Times New Roman" panose="02020603050405020304" pitchFamily="18" charset="0"/>
              </a:rPr>
            </a:br>
            <a:endParaRPr lang="ru-RU" sz="5333"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88640" y="251521"/>
            <a:ext cx="6552728" cy="1323439"/>
          </a:xfrm>
          <a:prstGeom prst="rect">
            <a:avLst/>
          </a:prstGeom>
        </p:spPr>
        <p:txBody>
          <a:bodyPr wrap="square">
            <a:spAutoFit/>
          </a:bodyPr>
          <a:lstStyle/>
          <a:p>
            <a:pPr algn="ctr" defTabSz="1219170">
              <a:defRPr/>
            </a:pPr>
            <a:r>
              <a:rPr lang="ru-RU" sz="2000" b="1" i="1" kern="0" dirty="0">
                <a:solidFill>
                  <a:srgbClr val="000000"/>
                </a:solidFill>
                <a:latin typeface="Times New Roman" pitchFamily="18"/>
                <a:cs typeface="Times New Roman" pitchFamily="18"/>
              </a:rPr>
              <a:t>Муниципальное бюджетное дошкольное образовательное учреждение </a:t>
            </a:r>
            <a:br>
              <a:rPr lang="ru-RU" sz="2000" kern="0" dirty="0">
                <a:solidFill>
                  <a:srgbClr val="000000"/>
                </a:solidFill>
                <a:latin typeface="Calibri" pitchFamily="34"/>
                <a:cs typeface="Times New Roman" pitchFamily="18"/>
              </a:rPr>
            </a:br>
            <a:r>
              <a:rPr lang="ru-RU" sz="2000" b="1" i="1" kern="0" dirty="0">
                <a:solidFill>
                  <a:srgbClr val="000000"/>
                </a:solidFill>
                <a:latin typeface="Times New Roman" pitchFamily="18"/>
              </a:rPr>
              <a:t>«Детский сад №50 «Умка» </a:t>
            </a:r>
            <a:r>
              <a:rPr lang="ru-RU" sz="2000" b="1" i="1" kern="0" dirty="0" err="1">
                <a:solidFill>
                  <a:srgbClr val="000000"/>
                </a:solidFill>
                <a:latin typeface="Times New Roman" pitchFamily="18"/>
              </a:rPr>
              <a:t>Зеленодольского</a:t>
            </a:r>
            <a:r>
              <a:rPr lang="ru-RU" sz="2000" b="1" i="1" kern="0" dirty="0">
                <a:solidFill>
                  <a:srgbClr val="000000"/>
                </a:solidFill>
                <a:latin typeface="Times New Roman" pitchFamily="18"/>
              </a:rPr>
              <a:t> муниципального района РТ</a:t>
            </a:r>
            <a:endParaRPr lang="ru-RU" sz="2000" kern="0" dirty="0">
              <a:solidFill>
                <a:sysClr val="windowText" lastClr="000000"/>
              </a:solidFill>
            </a:endParaRPr>
          </a:p>
        </p:txBody>
      </p:sp>
      <p:sp>
        <p:nvSpPr>
          <p:cNvPr id="5" name="Прямоугольник 4"/>
          <p:cNvSpPr/>
          <p:nvPr/>
        </p:nvSpPr>
        <p:spPr>
          <a:xfrm>
            <a:off x="740703" y="6684236"/>
            <a:ext cx="5784642" cy="2834109"/>
          </a:xfrm>
          <a:prstGeom prst="rect">
            <a:avLst/>
          </a:prstGeom>
        </p:spPr>
        <p:txBody>
          <a:bodyPr wrap="square">
            <a:spAutoFit/>
          </a:bodyPr>
          <a:lstStyle/>
          <a:p>
            <a:pPr algn="r" defTabSz="609585">
              <a:spcBef>
                <a:spcPts val="1333"/>
              </a:spcBef>
              <a:buClr>
                <a:srgbClr val="90C226"/>
              </a:buClr>
              <a:buSzPct val="80000"/>
            </a:pPr>
            <a:endParaRPr lang="ru-RU" sz="2000" dirty="0">
              <a:solidFill>
                <a:srgbClr val="000000"/>
              </a:solidFill>
              <a:latin typeface="Times New Roman" panose="02020603050405020304" pitchFamily="18" charset="0"/>
              <a:cs typeface="Times New Roman" panose="02020603050405020304" pitchFamily="18" charset="0"/>
            </a:endParaRPr>
          </a:p>
          <a:p>
            <a:pPr algn="r" defTabSz="609585">
              <a:spcBef>
                <a:spcPts val="1333"/>
              </a:spcBef>
              <a:buClr>
                <a:srgbClr val="90C226"/>
              </a:buClr>
              <a:buSzPct val="80000"/>
            </a:pPr>
            <a:endParaRPr lang="ru-RU" sz="2000" dirty="0">
              <a:solidFill>
                <a:srgbClr val="000000"/>
              </a:solidFill>
              <a:latin typeface="Times New Roman" panose="02020603050405020304" pitchFamily="18" charset="0"/>
              <a:cs typeface="Times New Roman" panose="02020603050405020304" pitchFamily="18" charset="0"/>
            </a:endParaRPr>
          </a:p>
          <a:p>
            <a:pPr algn="r" defTabSz="609585">
              <a:spcBef>
                <a:spcPts val="1333"/>
              </a:spcBef>
              <a:buClr>
                <a:srgbClr val="90C226"/>
              </a:buClr>
              <a:buSzPct val="80000"/>
            </a:pPr>
            <a:r>
              <a:rPr lang="ru-RU" sz="2000" dirty="0">
                <a:solidFill>
                  <a:srgbClr val="000000"/>
                </a:solidFill>
                <a:latin typeface="Times New Roman" panose="02020603050405020304" pitchFamily="18" charset="0"/>
                <a:cs typeface="Times New Roman" panose="02020603050405020304" pitchFamily="18" charset="0"/>
              </a:rPr>
              <a:t>Подготовили: Файзуллина Г.И.,</a:t>
            </a:r>
          </a:p>
          <a:p>
            <a:pPr algn="r" defTabSz="609585">
              <a:spcBef>
                <a:spcPts val="1333"/>
              </a:spcBef>
              <a:buClr>
                <a:srgbClr val="90C226"/>
              </a:buClr>
              <a:buSzPct val="80000"/>
            </a:pPr>
            <a:r>
              <a:rPr lang="ru-RU" sz="2000" dirty="0" err="1">
                <a:solidFill>
                  <a:srgbClr val="000000"/>
                </a:solidFill>
                <a:latin typeface="Times New Roman" panose="02020603050405020304" pitchFamily="18" charset="0"/>
                <a:cs typeface="Times New Roman" panose="02020603050405020304" pitchFamily="18" charset="0"/>
              </a:rPr>
              <a:t>Нурисламова</a:t>
            </a:r>
            <a:r>
              <a:rPr lang="ru-RU" sz="2000" dirty="0">
                <a:solidFill>
                  <a:srgbClr val="000000"/>
                </a:solidFill>
                <a:latin typeface="Times New Roman" panose="02020603050405020304" pitchFamily="18" charset="0"/>
                <a:cs typeface="Times New Roman" panose="02020603050405020304" pitchFamily="18" charset="0"/>
              </a:rPr>
              <a:t> А.А.,</a:t>
            </a:r>
          </a:p>
          <a:p>
            <a:pPr algn="r" defTabSz="609585">
              <a:spcBef>
                <a:spcPts val="1333"/>
              </a:spcBef>
              <a:buClr>
                <a:srgbClr val="90C226"/>
              </a:buClr>
              <a:buSzPct val="80000"/>
            </a:pPr>
            <a:r>
              <a:rPr lang="ru-RU" sz="2000" dirty="0">
                <a:solidFill>
                  <a:srgbClr val="000000"/>
                </a:solidFill>
                <a:latin typeface="Times New Roman" panose="02020603050405020304" pitchFamily="18" charset="0"/>
                <a:cs typeface="Times New Roman" panose="02020603050405020304" pitchFamily="18" charset="0"/>
              </a:rPr>
              <a:t>Володина А.В.</a:t>
            </a:r>
          </a:p>
          <a:p>
            <a:pPr algn="r" defTabSz="609585">
              <a:spcBef>
                <a:spcPts val="1333"/>
              </a:spcBef>
              <a:buClr>
                <a:srgbClr val="90C226"/>
              </a:buClr>
              <a:buSzPct val="80000"/>
            </a:pPr>
            <a:endParaRPr lang="ru-RU" sz="2400" dirty="0">
              <a:solidFill>
                <a:srgbClr val="000000"/>
              </a:solidFill>
              <a:latin typeface="Georgia" pitchFamily="18"/>
            </a:endParaRPr>
          </a:p>
        </p:txBody>
      </p:sp>
      <p:sp>
        <p:nvSpPr>
          <p:cNvPr id="6" name="TextBox 5">
            <a:extLst>
              <a:ext uri="{FF2B5EF4-FFF2-40B4-BE49-F238E27FC236}">
                <a16:creationId xmlns:a16="http://schemas.microsoft.com/office/drawing/2014/main" id="{5B3021E3-033F-E64B-B0A2-DF0352CAA3D9}"/>
              </a:ext>
            </a:extLst>
          </p:cNvPr>
          <p:cNvSpPr txBox="1"/>
          <p:nvPr/>
        </p:nvSpPr>
        <p:spPr>
          <a:xfrm>
            <a:off x="1052736" y="1818544"/>
            <a:ext cx="4728919" cy="2277547"/>
          </a:xfrm>
          <a:prstGeom prst="rect">
            <a:avLst/>
          </a:prstGeom>
          <a:noFill/>
        </p:spPr>
        <p:txBody>
          <a:bodyPr wrap="square">
            <a:spAutoFit/>
          </a:bodyPr>
          <a:lstStyle/>
          <a:p>
            <a:r>
              <a:rPr lang="ru-RU" sz="2400" dirty="0">
                <a:effectLst/>
                <a:latin typeface="Times New Roman" panose="02020603050405020304" pitchFamily="18" charset="0"/>
                <a:ea typeface="Times New Roman" panose="02020603050405020304" pitchFamily="18" charset="0"/>
                <a:cs typeface="Times New Roman" panose="02020603050405020304" pitchFamily="18" charset="0"/>
              </a:rPr>
              <a:t>«Ранняя профориентация детей дошкольного возраста как один из секретов их личностного самоопределения»</a:t>
            </a:r>
          </a:p>
          <a:p>
            <a:r>
              <a:rPr lang="ru-RU" sz="28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a:t>
            </a:r>
            <a:r>
              <a:rPr lang="ru-RU" sz="2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роект  «Сельское подворье»</a:t>
            </a:r>
            <a:r>
              <a:rPr lang="ru-RU"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pic>
        <p:nvPicPr>
          <p:cNvPr id="12" name="Рисунок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107801">
            <a:off x="881355" y="4112150"/>
            <a:ext cx="4915929" cy="29718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a:extLst>
              <a:ext uri="{FF2B5EF4-FFF2-40B4-BE49-F238E27FC236}">
                <a16:creationId xmlns:a16="http://schemas.microsoft.com/office/drawing/2014/main" id="{83180765-014C-29EB-69EC-7057D794AE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514" y="7442639"/>
            <a:ext cx="1681752" cy="16817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198" y="251520"/>
            <a:ext cx="5780113" cy="8424936"/>
          </a:xfrm>
        </p:spPr>
        <p:txBody>
          <a:bodyPr>
            <a:normAutofit fontScale="90000"/>
          </a:bodyPr>
          <a:lstStyle/>
          <a:p>
            <a:r>
              <a:rPr lang="ru-RU" sz="3600" b="1" dirty="0">
                <a:solidFill>
                  <a:schemeClr val="tx1"/>
                </a:solidFill>
                <a:latin typeface="Times New Roman" panose="02020603050405020304" pitchFamily="18" charset="0"/>
                <a:cs typeface="Times New Roman" panose="02020603050405020304" pitchFamily="18" charset="0"/>
              </a:rPr>
              <a:t>Актуальность проекта:</a:t>
            </a:r>
            <a:br>
              <a:rPr lang="ru-RU" dirty="0"/>
            </a:br>
            <a:r>
              <a:rPr lang="ru-RU" b="1" dirty="0"/>
              <a:t>    </a:t>
            </a:r>
            <a:r>
              <a:rPr lang="ru-RU" sz="2200" dirty="0">
                <a:solidFill>
                  <a:schemeClr val="tx1"/>
                </a:solidFill>
                <a:latin typeface="Times New Roman" panose="02020603050405020304" pitchFamily="18" charset="0"/>
                <a:cs typeface="Times New Roman" panose="02020603050405020304" pitchFamily="18" charset="0"/>
              </a:rPr>
              <a:t> Актуальность проекта в том, что современные дети мало знают о жизни людей в селе, их профессиях, значимости их труда. Стоит отметить, что дошкольники имеют бессистемные и разрозненные знания о современных профессиях взрослых. На примере сельскохозяйственных профессий необходимо дать детям конкретные знания и представления о труде, научить ценить его, людей труда, работая по теме данного проекта. Знакомство с приметами в сельском хозяйстве.</a:t>
            </a:r>
            <a:br>
              <a:rPr lang="ru-RU" sz="2200" dirty="0">
                <a:solidFill>
                  <a:schemeClr val="tx1"/>
                </a:solidFill>
                <a:latin typeface="Times New Roman" panose="02020603050405020304" pitchFamily="18" charset="0"/>
                <a:cs typeface="Times New Roman" panose="02020603050405020304" pitchFamily="18" charset="0"/>
              </a:rPr>
            </a:br>
            <a:r>
              <a:rPr lang="ru-RU" sz="2200" dirty="0">
                <a:solidFill>
                  <a:schemeClr val="tx1"/>
                </a:solidFill>
                <a:latin typeface="Times New Roman" panose="02020603050405020304" pitchFamily="18" charset="0"/>
                <a:cs typeface="Times New Roman" panose="02020603050405020304" pitchFamily="18" charset="0"/>
              </a:rPr>
              <a:t>      Представления дошкольников о разнообразии профессий в сельском хозяйстве, о роли современной техники в трудовой деятельности поверхностны.  Дети имеют слабое представление о сельскохозяйственных профессиях, т.к. большая часть населения проживает в городах. Дети не видят, как выращиваются злаковые культуры, не имеют представлений о том, как и откуда появляются в магазинах хлеб, овощи и крупы. Данный проект поможет  расширить представление детей о труде взрослых, познакомить с профессиями: </a:t>
            </a:r>
            <a:r>
              <a:rPr lang="ru-RU" sz="2400" dirty="0">
                <a:solidFill>
                  <a:schemeClr val="tx1"/>
                </a:solidFill>
                <a:latin typeface="Times New Roman" panose="02020603050405020304" pitchFamily="18" charset="0"/>
                <a:cs typeface="Times New Roman" panose="02020603050405020304" pitchFamily="18" charset="0"/>
              </a:rPr>
              <a:t>агроном, овощевод, садовод, почвовед, мукомол, ветеринар,</a:t>
            </a:r>
            <a:r>
              <a:rPr lang="en-US" sz="2400" dirty="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животновод, птицевод, рыбовод</a:t>
            </a:r>
            <a:r>
              <a:rPr lang="en-US" sz="2400" dirty="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и т.д.</a:t>
            </a:r>
            <a:br>
              <a:rPr lang="ru-RU" sz="2200" dirty="0">
                <a:solidFill>
                  <a:schemeClr val="tx1"/>
                </a:solidFill>
                <a:latin typeface="Times New Roman" panose="02020603050405020304" pitchFamily="18" charset="0"/>
                <a:cs typeface="Times New Roman" panose="02020603050405020304" pitchFamily="18" charset="0"/>
              </a:rPr>
            </a:br>
            <a:endParaRPr lang="ru-RU" dirty="0"/>
          </a:p>
        </p:txBody>
      </p:sp>
    </p:spTree>
    <p:extLst>
      <p:ext uri="{BB962C8B-B14F-4D97-AF65-F5344CB8AC3E}">
        <p14:creationId xmlns:p14="http://schemas.microsoft.com/office/powerpoint/2010/main" val="2020486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0649" y="251521"/>
            <a:ext cx="6264696" cy="7916698"/>
          </a:xfrm>
        </p:spPr>
        <p:txBody>
          <a:bodyPr>
            <a:normAutofit/>
          </a:bodyPr>
          <a:lstStyle/>
          <a:p>
            <a:pPr algn="just">
              <a:buNone/>
            </a:pPr>
            <a:r>
              <a:rPr lang="ru-RU" sz="3600" b="1" u="sng" dirty="0">
                <a:latin typeface="Times New Roman" panose="02020603050405020304" pitchFamily="18" charset="0"/>
                <a:cs typeface="Times New Roman" panose="02020603050405020304" pitchFamily="18" charset="0"/>
              </a:rPr>
              <a:t> Цель</a:t>
            </a:r>
            <a:r>
              <a:rPr lang="ru-RU" sz="3733"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расширить представления детей о сельском подворье; познакомить с сельскохозяйственными профессиями.</a:t>
            </a:r>
          </a:p>
          <a:p>
            <a:pPr marL="0" indent="0">
              <a:buNone/>
            </a:pPr>
            <a:r>
              <a:rPr lang="ru-RU" sz="3600" b="1" u="sng" dirty="0">
                <a:latin typeface="Times New Roman" panose="02020603050405020304" pitchFamily="18" charset="0"/>
                <a:cs typeface="Times New Roman" panose="02020603050405020304" pitchFamily="18" charset="0"/>
              </a:rPr>
              <a:t> Задачи</a:t>
            </a:r>
            <a:r>
              <a:rPr lang="ru-RU" sz="3600" b="1" dirty="0">
                <a:latin typeface="Times New Roman" panose="02020603050405020304" pitchFamily="18" charset="0"/>
                <a:cs typeface="Times New Roman" panose="02020603050405020304" pitchFamily="18" charset="0"/>
              </a:rPr>
              <a:t>:</a:t>
            </a:r>
          </a:p>
          <a:p>
            <a:pPr marL="0" indent="0">
              <a:buNone/>
            </a:pPr>
            <a:r>
              <a:rPr lang="ru-RU" sz="2000" b="1" dirty="0">
                <a:latin typeface="Times New Roman" panose="02020603050405020304" pitchFamily="18" charset="0"/>
                <a:cs typeface="Times New Roman" panose="02020603050405020304" pitchFamily="18" charset="0"/>
              </a:rPr>
              <a:t>  1.</a:t>
            </a:r>
            <a:r>
              <a:rPr lang="ru-RU" sz="2000" dirty="0">
                <a:latin typeface="Times New Roman" panose="02020603050405020304" pitchFamily="18" charset="0"/>
                <a:cs typeface="Times New Roman" panose="02020603050405020304" pitchFamily="18" charset="0"/>
              </a:rPr>
              <a:t> Пробудить интерес к предлагаемой деятельности; развивать представления о сельскохозяйственной деятельности человека.</a:t>
            </a:r>
          </a:p>
          <a:p>
            <a:pPr marL="0" indent="0">
              <a:buNone/>
            </a:pPr>
            <a:r>
              <a:rPr lang="ru-RU" sz="2000" b="1" dirty="0">
                <a:latin typeface="Times New Roman" panose="02020603050405020304" pitchFamily="18" charset="0"/>
                <a:cs typeface="Times New Roman" panose="02020603050405020304" pitchFamily="18" charset="0"/>
              </a:rPr>
              <a:t>  2. </a:t>
            </a:r>
            <a:r>
              <a:rPr lang="ru-RU" sz="2000" dirty="0">
                <a:latin typeface="Times New Roman" panose="02020603050405020304" pitchFamily="18" charset="0"/>
                <a:cs typeface="Times New Roman" panose="02020603050405020304" pitchFamily="18" charset="0"/>
              </a:rPr>
              <a:t>Помочь понять детям о важности, необходимости каждой профессии в сельском хозяйстве (агроном, овощевод, садовод, почвовед, мукомол,  ветеринар, животновод, птицевод, рыбовод).</a:t>
            </a:r>
          </a:p>
          <a:p>
            <a:pPr marL="0" indent="0">
              <a:buNone/>
            </a:pPr>
            <a:r>
              <a:rPr lang="ru-RU" sz="2000" b="1" dirty="0">
                <a:latin typeface="Times New Roman" panose="02020603050405020304" pitchFamily="18" charset="0"/>
                <a:cs typeface="Times New Roman" panose="02020603050405020304" pitchFamily="18" charset="0"/>
              </a:rPr>
              <a:t>  3.</a:t>
            </a:r>
            <a:r>
              <a:rPr lang="ru-RU" sz="2000" dirty="0">
                <a:latin typeface="Times New Roman" panose="02020603050405020304" pitchFamily="18" charset="0"/>
                <a:cs typeface="Times New Roman" panose="02020603050405020304" pitchFamily="18" charset="0"/>
              </a:rPr>
              <a:t> Воспитывать уважение к сельским труженикам, воспитывать интерес к этим профессиям, способствовать чувству любви к деревне, ее красоте, простоте, неразделимой связи с природой.</a:t>
            </a:r>
          </a:p>
          <a:p>
            <a:pPr marL="0" indent="0">
              <a:buNone/>
            </a:pPr>
            <a:r>
              <a:rPr lang="ru-RU" sz="2000" b="1" dirty="0">
                <a:latin typeface="Times New Roman" panose="02020603050405020304" pitchFamily="18" charset="0"/>
                <a:cs typeface="Times New Roman" panose="02020603050405020304" pitchFamily="18" charset="0"/>
              </a:rPr>
              <a:t>  4.</a:t>
            </a:r>
            <a:r>
              <a:rPr lang="ru-RU" sz="2000" dirty="0">
                <a:latin typeface="Times New Roman" panose="02020603050405020304" pitchFamily="18" charset="0"/>
                <a:cs typeface="Times New Roman" panose="02020603050405020304" pitchFamily="18" charset="0"/>
              </a:rPr>
              <a:t> Воспитывать коммуникативные навыки, самостоятельность, трудолюбие, наблюдательность, любознательность и любовь ко всему живому.</a:t>
            </a:r>
          </a:p>
          <a:p>
            <a:pPr algn="just">
              <a:buNone/>
            </a:pP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8" y="812800"/>
            <a:ext cx="5924129" cy="7647632"/>
          </a:xfrm>
        </p:spPr>
        <p:txBody>
          <a:bodyPr>
            <a:normAutofit fontScale="90000"/>
          </a:bodyPr>
          <a:lstStyle/>
          <a:p>
            <a:r>
              <a:rPr lang="ru-RU" sz="3600" b="1" dirty="0">
                <a:solidFill>
                  <a:schemeClr val="tx1"/>
                </a:solidFill>
                <a:latin typeface="Times New Roman" panose="02020603050405020304" pitchFamily="18" charset="0"/>
                <a:cs typeface="Times New Roman" panose="02020603050405020304" pitchFamily="18" charset="0"/>
              </a:rPr>
              <a:t>   Предварительная работа с детьми:</a:t>
            </a:r>
            <a:br>
              <a:rPr lang="ru-RU" sz="2200" dirty="0">
                <a:solidFill>
                  <a:schemeClr val="tx1"/>
                </a:solidFill>
                <a:latin typeface="Times New Roman" panose="02020603050405020304" pitchFamily="18" charset="0"/>
                <a:cs typeface="Times New Roman" panose="02020603050405020304" pitchFamily="18" charset="0"/>
              </a:rPr>
            </a:br>
            <a:br>
              <a:rPr lang="ru-RU" sz="2200" dirty="0">
                <a:solidFill>
                  <a:schemeClr val="tx1"/>
                </a:solidFill>
                <a:latin typeface="Times New Roman" panose="02020603050405020304" pitchFamily="18" charset="0"/>
                <a:cs typeface="Times New Roman" panose="02020603050405020304" pitchFamily="18" charset="0"/>
              </a:rPr>
            </a:br>
            <a:r>
              <a:rPr lang="ru-RU" sz="2200" dirty="0">
                <a:solidFill>
                  <a:schemeClr val="tx1"/>
                </a:solidFill>
                <a:latin typeface="Times New Roman" panose="02020603050405020304" pitchFamily="18" charset="0"/>
                <a:cs typeface="Times New Roman" panose="02020603050405020304" pitchFamily="18" charset="0"/>
              </a:rPr>
              <a:t>  </a:t>
            </a:r>
            <a:r>
              <a:rPr lang="ru-RU" u="sng" dirty="0">
                <a:solidFill>
                  <a:schemeClr val="tx1"/>
                </a:solidFill>
                <a:latin typeface="Times New Roman" panose="02020603050405020304" pitchFamily="18" charset="0"/>
                <a:cs typeface="Times New Roman" panose="02020603050405020304" pitchFamily="18" charset="0"/>
              </a:rPr>
              <a:t>Наблюдение за грядками </a:t>
            </a:r>
            <a:r>
              <a:rPr lang="ru-RU" sz="2200" dirty="0">
                <a:solidFill>
                  <a:schemeClr val="tx1"/>
                </a:solidFill>
                <a:latin typeface="Times New Roman" panose="02020603050405020304" pitchFamily="18" charset="0"/>
                <a:cs typeface="Times New Roman" panose="02020603050405020304" pitchFamily="18" charset="0"/>
              </a:rPr>
              <a:t>«Юные овощеводы».</a:t>
            </a:r>
            <a:br>
              <a:rPr lang="ru-RU" sz="2200" dirty="0">
                <a:solidFill>
                  <a:schemeClr val="tx1"/>
                </a:solidFill>
                <a:latin typeface="Times New Roman" panose="02020603050405020304" pitchFamily="18" charset="0"/>
                <a:cs typeface="Times New Roman" panose="02020603050405020304" pitchFamily="18" charset="0"/>
              </a:rPr>
            </a:br>
            <a:r>
              <a:rPr lang="ru-RU" sz="2200" dirty="0">
                <a:solidFill>
                  <a:schemeClr val="tx1"/>
                </a:solidFill>
                <a:latin typeface="Times New Roman" panose="02020603050405020304" pitchFamily="18" charset="0"/>
                <a:cs typeface="Times New Roman" panose="02020603050405020304" pitchFamily="18" charset="0"/>
              </a:rPr>
              <a:t>  </a:t>
            </a:r>
            <a:r>
              <a:rPr lang="ru-RU" u="sng" dirty="0">
                <a:solidFill>
                  <a:schemeClr val="tx1"/>
                </a:solidFill>
                <a:latin typeface="Times New Roman" panose="02020603050405020304" pitchFamily="18" charset="0"/>
                <a:cs typeface="Times New Roman" panose="02020603050405020304" pitchFamily="18" charset="0"/>
              </a:rPr>
              <a:t>Беседы</a:t>
            </a:r>
            <a:r>
              <a:rPr lang="ru-RU" sz="2200" dirty="0">
                <a:solidFill>
                  <a:schemeClr val="tx1"/>
                </a:solidFill>
                <a:latin typeface="Times New Roman" panose="02020603050405020304" pitchFamily="18" charset="0"/>
                <a:cs typeface="Times New Roman" panose="02020603050405020304" pitchFamily="18" charset="0"/>
              </a:rPr>
              <a:t>: «Для чего нужны профессии», «Сельскохозяйственная техника», «Труд людей в селе» «Что такое село?», «Что такое сельское подворье?», «Чем занимаются люди в селе?», «Поговорим о профессии хлебороб», «Какими знаниями должен обладать фермер, чтобы успешно вести хозяйство», «Откуда берутся продукты, из которых готовится еда?», «Сельскохозяйственный транспорт», «Кто где живет?», «О пользе овощей для нашего организма».</a:t>
            </a:r>
            <a:br>
              <a:rPr lang="ru-RU" sz="2200" dirty="0">
                <a:solidFill>
                  <a:schemeClr val="tx1"/>
                </a:solidFill>
                <a:latin typeface="Times New Roman" panose="02020603050405020304" pitchFamily="18" charset="0"/>
                <a:cs typeface="Times New Roman" panose="02020603050405020304" pitchFamily="18" charset="0"/>
              </a:rPr>
            </a:br>
            <a:r>
              <a:rPr lang="ru-RU" sz="2200" dirty="0">
                <a:solidFill>
                  <a:schemeClr val="tx1"/>
                </a:solidFill>
                <a:latin typeface="Times New Roman" panose="02020603050405020304" pitchFamily="18" charset="0"/>
                <a:cs typeface="Times New Roman" panose="02020603050405020304" pitchFamily="18" charset="0"/>
              </a:rPr>
              <a:t>  </a:t>
            </a:r>
            <a:r>
              <a:rPr lang="ru-RU" u="sng" dirty="0">
                <a:solidFill>
                  <a:schemeClr val="tx1"/>
                </a:solidFill>
                <a:latin typeface="Times New Roman" panose="02020603050405020304" pitchFamily="18" charset="0"/>
                <a:cs typeface="Times New Roman" panose="02020603050405020304" pitchFamily="18" charset="0"/>
              </a:rPr>
              <a:t>Дидактические игры</a:t>
            </a:r>
            <a:r>
              <a:rPr lang="ru-RU" dirty="0">
                <a:solidFill>
                  <a:schemeClr val="tx1"/>
                </a:solidFill>
                <a:latin typeface="Times New Roman" panose="02020603050405020304" pitchFamily="18" charset="0"/>
                <a:cs typeface="Times New Roman" panose="02020603050405020304" pitchFamily="18" charset="0"/>
              </a:rPr>
              <a:t>: </a:t>
            </a:r>
            <a:r>
              <a:rPr lang="ru-RU" sz="2200" dirty="0">
                <a:solidFill>
                  <a:schemeClr val="tx1"/>
                </a:solidFill>
                <a:latin typeface="Times New Roman" panose="02020603050405020304" pitchFamily="18" charset="0"/>
                <a:cs typeface="Times New Roman" panose="02020603050405020304" pitchFamily="18" charset="0"/>
              </a:rPr>
              <a:t>«На ферме», «Собираем урожай», «Что в борщ, что в компот?», «Угадай по вкусу», «Угадай по запаху», «Что где растет?», «Найди по описанию», «Вершки, корешки», «Кузовок», «Кому что нужно для работы», «Профессии», «Какие бывают профессии?», «Кто в хозяйстве живет, что фермеру дает?», «Вершки – корешки», «Что растет в поле», «Найди пару», «Отгадай профессию».</a:t>
            </a:r>
            <a:r>
              <a:rPr lang="ru-RU" dirty="0">
                <a:solidFill>
                  <a:schemeClr val="tx1"/>
                </a:solidFill>
              </a:rPr>
              <a:t> </a:t>
            </a:r>
            <a:r>
              <a:rPr lang="ru-RU" dirty="0"/>
              <a:t> </a:t>
            </a:r>
            <a:br>
              <a:rPr lang="ru-RU" dirty="0"/>
            </a:br>
            <a:endParaRPr lang="ru-RU" sz="4267"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8" y="395536"/>
            <a:ext cx="5924130" cy="8496944"/>
          </a:xfrm>
        </p:spPr>
        <p:txBody>
          <a:bodyPr>
            <a:normAutofit/>
          </a:bodyPr>
          <a:lstStyle/>
          <a:p>
            <a:r>
              <a:rPr lang="ru-RU" b="1" dirty="0">
                <a:solidFill>
                  <a:schemeClr val="tx1"/>
                </a:solidFill>
                <a:latin typeface="Times New Roman" panose="02020603050405020304" pitchFamily="18" charset="0"/>
                <a:cs typeface="Times New Roman" panose="02020603050405020304" pitchFamily="18" charset="0"/>
              </a:rPr>
              <a:t>Разберем, что означает слово </a:t>
            </a:r>
            <a:r>
              <a:rPr lang="ru-RU" sz="3200" b="1" i="1" dirty="0">
                <a:solidFill>
                  <a:srgbClr val="FF0000"/>
                </a:solidFill>
                <a:latin typeface="Times New Roman" panose="02020603050405020304" pitchFamily="18" charset="0"/>
                <a:cs typeface="Times New Roman" panose="02020603050405020304" pitchFamily="18" charset="0"/>
              </a:rPr>
              <a:t>сельское подворье</a:t>
            </a:r>
            <a:r>
              <a:rPr lang="ru-RU" sz="3200" b="1" dirty="0">
                <a:solidFill>
                  <a:schemeClr val="tx1"/>
                </a:solidFill>
                <a:latin typeface="Times New Roman" panose="02020603050405020304" pitchFamily="18" charset="0"/>
                <a:cs typeface="Times New Roman" panose="02020603050405020304" pitchFamily="18" charset="0"/>
              </a:rPr>
              <a:t> </a:t>
            </a:r>
            <a:br>
              <a:rPr lang="ru-RU" sz="3200" dirty="0">
                <a:solidFill>
                  <a:schemeClr val="tx1"/>
                </a:solidFill>
                <a:latin typeface="Times New Roman" panose="02020603050405020304" pitchFamily="18" charset="0"/>
                <a:cs typeface="Times New Roman" panose="02020603050405020304" pitchFamily="18" charset="0"/>
              </a:rPr>
            </a:br>
            <a:r>
              <a:rPr lang="ru-RU" b="1" u="sng" dirty="0">
                <a:solidFill>
                  <a:schemeClr val="tx1"/>
                </a:solidFill>
                <a:latin typeface="Times New Roman" panose="02020603050405020304" pitchFamily="18" charset="0"/>
                <a:cs typeface="Times New Roman" panose="02020603050405020304" pitchFamily="18" charset="0"/>
              </a:rPr>
              <a:t>Село</a:t>
            </a:r>
            <a:r>
              <a:rPr lang="ru-RU" b="1" dirty="0">
                <a:solidFill>
                  <a:schemeClr val="tx1"/>
                </a:solidFill>
                <a:latin typeface="Times New Roman" panose="02020603050405020304" pitchFamily="18" charset="0"/>
                <a:cs typeface="Times New Roman" panose="02020603050405020304" pitchFamily="18" charset="0"/>
              </a:rPr>
              <a:t> - небольшое селение.</a:t>
            </a:r>
            <a:br>
              <a:rPr lang="ru-RU" dirty="0">
                <a:solidFill>
                  <a:schemeClr val="tx1"/>
                </a:solidFill>
                <a:latin typeface="Times New Roman" panose="02020603050405020304" pitchFamily="18" charset="0"/>
                <a:cs typeface="Times New Roman" panose="02020603050405020304" pitchFamily="18" charset="0"/>
              </a:rPr>
            </a:br>
            <a:r>
              <a:rPr lang="ru-RU" b="1" u="sng" dirty="0">
                <a:solidFill>
                  <a:schemeClr val="tx1"/>
                </a:solidFill>
                <a:latin typeface="Times New Roman" panose="02020603050405020304" pitchFamily="18" charset="0"/>
                <a:cs typeface="Times New Roman" panose="02020603050405020304" pitchFamily="18" charset="0"/>
              </a:rPr>
              <a:t>Подворье</a:t>
            </a:r>
            <a:r>
              <a:rPr lang="ru-RU" b="1" dirty="0">
                <a:solidFill>
                  <a:schemeClr val="tx1"/>
                </a:solidFill>
                <a:latin typeface="Times New Roman" panose="02020603050405020304" pitchFamily="18" charset="0"/>
                <a:cs typeface="Times New Roman" panose="02020603050405020304" pitchFamily="18" charset="0"/>
              </a:rPr>
              <a:t> – это дом с относящимися к нему постройками</a:t>
            </a:r>
            <a:r>
              <a:rPr lang="ru-RU" b="1" i="1" dirty="0">
                <a:solidFill>
                  <a:schemeClr val="tx1"/>
                </a:solidFill>
                <a:latin typeface="Times New Roman" panose="02020603050405020304" pitchFamily="18" charset="0"/>
                <a:cs typeface="Times New Roman" panose="02020603050405020304" pitchFamily="18" charset="0"/>
              </a:rPr>
              <a:t>.</a:t>
            </a:r>
            <a:br>
              <a:rPr lang="ru-RU" b="1" i="1" dirty="0">
                <a:solidFill>
                  <a:schemeClr val="tx1"/>
                </a:solidFill>
                <a:latin typeface="Times New Roman" panose="02020603050405020304" pitchFamily="18" charset="0"/>
                <a:cs typeface="Times New Roman" panose="02020603050405020304" pitchFamily="18" charset="0"/>
              </a:rPr>
            </a:br>
            <a:br>
              <a:rPr lang="ru-RU" dirty="0"/>
            </a:br>
            <a:endParaRPr lang="ru-RU"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198" y="2915816"/>
            <a:ext cx="2755778" cy="27363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7032" y="3131840"/>
            <a:ext cx="2664296" cy="25202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8" y="5868144"/>
            <a:ext cx="2755778" cy="28803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7032" y="5868144"/>
            <a:ext cx="2664296" cy="28803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559411">
            <a:off x="2276872" y="5004048"/>
            <a:ext cx="2232248" cy="1944216"/>
          </a:xfrm>
          <a:prstGeom prst="ellipse">
            <a:avLst/>
          </a:prstGeom>
          <a:ln>
            <a:noFill/>
          </a:ln>
          <a:effectLst>
            <a:softEdge rad="112500"/>
          </a:effectLst>
        </p:spPr>
      </p:pic>
    </p:spTree>
    <p:extLst>
      <p:ext uri="{BB962C8B-B14F-4D97-AF65-F5344CB8AC3E}">
        <p14:creationId xmlns:p14="http://schemas.microsoft.com/office/powerpoint/2010/main" val="285327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6672" y="467544"/>
            <a:ext cx="5760640" cy="7719640"/>
          </a:xfrm>
        </p:spPr>
        <p:txBody>
          <a:bodyPr>
            <a:normAutofit fontScale="90000"/>
          </a:bodyPr>
          <a:lstStyle/>
          <a:p>
            <a:r>
              <a:rPr lang="ru-RU" sz="3200" b="1" dirty="0">
                <a:solidFill>
                  <a:schemeClr val="tx1"/>
                </a:solidFill>
                <a:latin typeface="Times New Roman" panose="02020603050405020304" pitchFamily="18" charset="0"/>
                <a:cs typeface="Times New Roman" panose="02020603050405020304" pitchFamily="18" charset="0"/>
              </a:rPr>
              <a:t>          Сельское хозяйство.</a:t>
            </a:r>
            <a:br>
              <a:rPr lang="ru-RU" sz="2000" dirty="0">
                <a:solidFill>
                  <a:schemeClr val="tx1"/>
                </a:solidFill>
                <a:latin typeface="Times New Roman" panose="02020603050405020304" pitchFamily="18" charset="0"/>
                <a:cs typeface="Times New Roman" panose="02020603050405020304" pitchFamily="18" charset="0"/>
              </a:rPr>
            </a:br>
            <a:br>
              <a:rPr lang="ru-RU" sz="2000" dirty="0">
                <a:solidFill>
                  <a:schemeClr val="tx1"/>
                </a:solidFill>
                <a:latin typeface="Times New Roman" panose="02020603050405020304" pitchFamily="18" charset="0"/>
                <a:cs typeface="Times New Roman" panose="02020603050405020304" pitchFamily="18" charset="0"/>
              </a:rPr>
            </a:br>
            <a:r>
              <a:rPr lang="ru-RU" sz="2000" dirty="0">
                <a:solidFill>
                  <a:srgbClr val="FF0000"/>
                </a:solidFill>
                <a:latin typeface="Times New Roman" panose="02020603050405020304" pitchFamily="18" charset="0"/>
                <a:cs typeface="Times New Roman" panose="02020603050405020304" pitchFamily="18" charset="0"/>
              </a:rPr>
              <a:t>   </a:t>
            </a:r>
            <a:r>
              <a:rPr lang="ru-RU" sz="2400" dirty="0">
                <a:solidFill>
                  <a:srgbClr val="FF0000"/>
                </a:solidFill>
                <a:latin typeface="Times New Roman" panose="02020603050405020304" pitchFamily="18" charset="0"/>
                <a:cs typeface="Times New Roman" panose="02020603050405020304" pitchFamily="18" charset="0"/>
              </a:rPr>
              <a:t>Сельским хозяйством </a:t>
            </a:r>
            <a:r>
              <a:rPr lang="ru-RU" sz="2400" dirty="0">
                <a:solidFill>
                  <a:schemeClr val="tx1"/>
                </a:solidFill>
                <a:latin typeface="Times New Roman" panose="02020603050405020304" pitchFamily="18" charset="0"/>
                <a:cs typeface="Times New Roman" panose="02020603050405020304" pitchFamily="18" charset="0"/>
              </a:rPr>
              <a:t>называют отдельную отрасль экономики, направленную прежде всего на обеспечение людей продовольствием. Важность этой отрасли переоценить трудно. От профессий сельского хозяйства будет зависеть, насколько сытой будет страна. Большая часть профессий этой отрасли, так или иначе, связана с производством продуктов питания. Востребованных профессий, связанных с сельским хозяйством, существует множество. И, разумеется, все они требуют наличия определенных знаний и умений.</a:t>
            </a:r>
            <a:r>
              <a:rPr lang="ru-RU" sz="2400" b="1" dirty="0">
                <a:solidFill>
                  <a:schemeClr val="tx1"/>
                </a:solidFill>
                <a:latin typeface="Times New Roman" panose="02020603050405020304" pitchFamily="18" charset="0"/>
                <a:cs typeface="Times New Roman" panose="02020603050405020304" pitchFamily="18" charset="0"/>
              </a:rPr>
              <a:t> </a:t>
            </a:r>
            <a:br>
              <a:rPr lang="ru-RU" sz="2000" b="1" dirty="0">
                <a:solidFill>
                  <a:schemeClr val="tx1"/>
                </a:solidFill>
                <a:latin typeface="Times New Roman" panose="02020603050405020304" pitchFamily="18" charset="0"/>
                <a:cs typeface="Times New Roman" panose="02020603050405020304" pitchFamily="18" charset="0"/>
              </a:rPr>
            </a:br>
            <a:br>
              <a:rPr lang="ru-RU" sz="2000" dirty="0">
                <a:solidFill>
                  <a:schemeClr val="tx1"/>
                </a:solidFill>
                <a:latin typeface="Times New Roman" panose="02020603050405020304" pitchFamily="18" charset="0"/>
                <a:cs typeface="Times New Roman" panose="02020603050405020304" pitchFamily="18" charset="0"/>
              </a:rPr>
            </a:br>
            <a:r>
              <a:rPr lang="ru-RU" b="1" dirty="0">
                <a:solidFill>
                  <a:schemeClr val="tx1"/>
                </a:solidFill>
                <a:latin typeface="Times New Roman" panose="02020603050405020304" pitchFamily="18" charset="0"/>
                <a:cs typeface="Times New Roman" panose="02020603050405020304" pitchFamily="18" charset="0"/>
              </a:rPr>
              <a:t>Профессии, связанные с сельским хозяйством</a:t>
            </a:r>
            <a:br>
              <a:rPr lang="ru-RU" dirty="0">
                <a:solidFill>
                  <a:schemeClr val="tx1"/>
                </a:solidFill>
                <a:latin typeface="Times New Roman" panose="02020603050405020304" pitchFamily="18" charset="0"/>
                <a:cs typeface="Times New Roman" panose="02020603050405020304" pitchFamily="18" charset="0"/>
              </a:rPr>
            </a:br>
            <a:r>
              <a:rPr lang="ru-RU" dirty="0">
                <a:solidFill>
                  <a:schemeClr val="tx1"/>
                </a:solidFill>
                <a:latin typeface="Times New Roman" panose="02020603050405020304" pitchFamily="18" charset="0"/>
                <a:cs typeface="Times New Roman" panose="02020603050405020304" pitchFamily="18" charset="0"/>
              </a:rPr>
              <a:t>Основными отраслями в сфере сельского хозяйства являются </a:t>
            </a:r>
            <a:r>
              <a:rPr lang="ru-RU" b="1" dirty="0">
                <a:solidFill>
                  <a:schemeClr val="tx1"/>
                </a:solidFill>
                <a:latin typeface="Times New Roman" panose="02020603050405020304" pitchFamily="18" charset="0"/>
                <a:cs typeface="Times New Roman" panose="02020603050405020304" pitchFamily="18" charset="0"/>
                <a:hlinkClick r:id="rId2"/>
              </a:rPr>
              <a:t>растениеводство и животноводство</a:t>
            </a:r>
            <a:r>
              <a:rPr lang="ru-RU" dirty="0">
                <a:solidFill>
                  <a:schemeClr val="tx1"/>
                </a:solidFill>
                <a:latin typeface="Times New Roman" panose="02020603050405020304" pitchFamily="18" charset="0"/>
                <a:cs typeface="Times New Roman" panose="02020603050405020304" pitchFamily="18" charset="0"/>
              </a:rPr>
              <a:t>. Далее Вы можете ознакомиться со списками профессий в каждой облас</a:t>
            </a:r>
            <a:r>
              <a:rPr lang="ru-RU" sz="2000" dirty="0">
                <a:solidFill>
                  <a:schemeClr val="tx1"/>
                </a:solidFill>
                <a:latin typeface="Times New Roman" panose="02020603050405020304" pitchFamily="18" charset="0"/>
                <a:cs typeface="Times New Roman" panose="02020603050405020304" pitchFamily="18" charset="0"/>
              </a:rPr>
              <a:t>ти.</a:t>
            </a:r>
          </a:p>
        </p:txBody>
      </p:sp>
    </p:spTree>
    <p:extLst>
      <p:ext uri="{BB962C8B-B14F-4D97-AF65-F5344CB8AC3E}">
        <p14:creationId xmlns:p14="http://schemas.microsoft.com/office/powerpoint/2010/main" val="102551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0950" y="386298"/>
            <a:ext cx="5852120" cy="1512169"/>
          </a:xfrm>
        </p:spPr>
        <p:txBody>
          <a:bodyPr>
            <a:normAutofit/>
          </a:bodyPr>
          <a:lstStyle/>
          <a:p>
            <a:pPr algn="ctr"/>
            <a:r>
              <a:rPr lang="ru-RU" sz="3200" b="1" dirty="0">
                <a:solidFill>
                  <a:srgbClr val="0070C0"/>
                </a:solidFill>
                <a:latin typeface="Times New Roman" panose="02020603050405020304" pitchFamily="18" charset="0"/>
                <a:cs typeface="Times New Roman" panose="02020603050405020304" pitchFamily="18" charset="0"/>
              </a:rPr>
              <a:t>Сельские профессии: растениеводство</a:t>
            </a:r>
          </a:p>
        </p:txBody>
      </p:sp>
      <p:sp>
        <p:nvSpPr>
          <p:cNvPr id="4" name="Объект 3"/>
          <p:cNvSpPr>
            <a:spLocks noGrp="1"/>
          </p:cNvSpPr>
          <p:nvPr>
            <p:ph idx="1"/>
          </p:nvPr>
        </p:nvSpPr>
        <p:spPr>
          <a:xfrm>
            <a:off x="457198" y="1763688"/>
            <a:ext cx="5852121" cy="6291463"/>
          </a:xfrm>
        </p:spPr>
        <p:txBody>
          <a:bodyPr/>
          <a:lstStyle/>
          <a:p>
            <a:pPr marL="0" indent="0" algn="ctr">
              <a:buNone/>
            </a:pPr>
            <a:r>
              <a:rPr lang="ru-RU" sz="2800" b="1" dirty="0">
                <a:solidFill>
                  <a:srgbClr val="FF0000"/>
                </a:solidFill>
                <a:latin typeface="Times New Roman" panose="02020603050405020304" pitchFamily="18" charset="0"/>
                <a:cs typeface="Times New Roman" panose="02020603050405020304" pitchFamily="18" charset="0"/>
              </a:rPr>
              <a:t>Агроном</a:t>
            </a:r>
          </a:p>
          <a:p>
            <a:pPr marL="0" indent="0">
              <a:buNone/>
            </a:pPr>
            <a:r>
              <a:rPr lang="ru-RU" sz="1800" dirty="0">
                <a:latin typeface="Times New Roman" panose="02020603050405020304" pitchFamily="18" charset="0"/>
                <a:cs typeface="Times New Roman" panose="02020603050405020304" pitchFamily="18" charset="0"/>
              </a:rPr>
              <a:t>Специалист по работе с растениями. Его цель: получение максимального урожая с меньшими затратами ресурсов. Для того, чтобы этого достичь он изучает и применяет различные технологии, направленные на создание лучших условий для развития растений. Внедряет современные методы в выращивание садовых, огородных или зерновых культур. Разрабатывает мероприятия по борьбе с вредителями, сорняками и болезнями. Следит за сохранением плодородия почвы. Руководит работниками во время полевых работ, что требует умения работать с коллективом. </a:t>
            </a:r>
          </a:p>
          <a:p>
            <a:pPr marL="0" indent="0">
              <a:buNone/>
            </a:pP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703" y="5508104"/>
            <a:ext cx="5544615" cy="31683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544056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p:cNvSpPr>
          <p:nvPr>
            <p:ph type="title"/>
          </p:nvPr>
        </p:nvSpPr>
        <p:spPr>
          <a:xfrm>
            <a:off x="457198" y="812800"/>
            <a:ext cx="6212161" cy="7935664"/>
          </a:xfrm>
        </p:spPr>
        <p:txBody>
          <a:bodyPr>
            <a:normAutofit/>
          </a:bodyPr>
          <a:lstStyle/>
          <a:p>
            <a:r>
              <a:rPr lang="ru-RU" b="1" dirty="0">
                <a:solidFill>
                  <a:srgbClr val="FF0000"/>
                </a:solidFill>
                <a:latin typeface="Times New Roman" panose="02020603050405020304" pitchFamily="18" charset="0"/>
                <a:cs typeface="Times New Roman" panose="02020603050405020304" pitchFamily="18" charset="0"/>
              </a:rPr>
              <a:t>   Овощевод</a:t>
            </a:r>
            <a:r>
              <a:rPr lang="ru-RU" sz="2000" dirty="0">
                <a:solidFill>
                  <a:schemeClr val="tx1"/>
                </a:solidFill>
                <a:latin typeface="Times New Roman" panose="02020603050405020304" pitchFamily="18" charset="0"/>
                <a:cs typeface="Times New Roman" panose="02020603050405020304" pitchFamily="18" charset="0"/>
              </a:rPr>
              <a:t> - это специалист, который занимается выращиванием овощей. Он отвечает за выбор подходящих семян и сортов культур, подбирает оптимальные условия для выращивания, составляет график посадки и полива, прополки и сбора урожая. В его компетенции – высадка растений, тщательный уход за ними. В чем особенность профессии: биология и физиология растений; особенности, которыми обладают овощные культуры; основы выращивания и какие факторы будут влиять на рост и развитие различных культур; как правильно использовать полученные результаты всего процесса выращивания растений; какая должна освещенность; как правильно организовывать полив; какими удобрениями нужно пользоваться для лучшей подкормки и получения богатого урожая.</a:t>
            </a:r>
            <a:br>
              <a:rPr lang="ru-RU" sz="2000" dirty="0">
                <a:solidFill>
                  <a:schemeClr val="tx1"/>
                </a:solidFill>
                <a:latin typeface="Times New Roman" panose="02020603050405020304" pitchFamily="18" charset="0"/>
                <a:cs typeface="Times New Roman" panose="02020603050405020304" pitchFamily="18" charset="0"/>
              </a:rPr>
            </a:br>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198" y="5868144"/>
            <a:ext cx="5996138" cy="3096344"/>
          </a:xfrm>
          <a:prstGeom prst="rect">
            <a:avLst/>
          </a:prstGeom>
          <a:ln>
            <a:noFill/>
          </a:ln>
          <a:effectLst>
            <a:softEdge rad="112500"/>
          </a:effectLst>
        </p:spPr>
      </p:pic>
    </p:spTree>
    <p:extLst>
      <p:ext uri="{BB962C8B-B14F-4D97-AF65-F5344CB8AC3E}">
        <p14:creationId xmlns:p14="http://schemas.microsoft.com/office/powerpoint/2010/main" val="351213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8" y="539552"/>
            <a:ext cx="5780113" cy="7776864"/>
          </a:xfrm>
        </p:spPr>
        <p:txBody>
          <a:bodyPr>
            <a:normAutofit/>
          </a:bodyPr>
          <a:lstStyle/>
          <a:p>
            <a:r>
              <a:rPr lang="ru-RU" sz="2400" b="1" dirty="0">
                <a:solidFill>
                  <a:srgbClr val="FF0000"/>
                </a:solidFill>
                <a:latin typeface="Times New Roman" panose="02020603050405020304" pitchFamily="18" charset="0"/>
                <a:cs typeface="Times New Roman" panose="02020603050405020304" pitchFamily="18" charset="0"/>
              </a:rPr>
              <a:t>   Садовод</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 это специалист, который занимается культивированием и выращиванием многолетних плодовых, ягодных и декоративных культур и растений. Садоводы также могут заниматься проектированием сада, ландшафта частных территорий, домов отдыха и санаториев.</a:t>
            </a:r>
            <a:br>
              <a:rPr lang="ru-RU" sz="2000" dirty="0">
                <a:solidFill>
                  <a:schemeClr val="tx1"/>
                </a:solidFill>
                <a:latin typeface="Times New Roman" panose="02020603050405020304" pitchFamily="18" charset="0"/>
                <a:cs typeface="Times New Roman" panose="02020603050405020304" pitchFamily="18" charset="0"/>
              </a:rPr>
            </a:br>
            <a:r>
              <a:rPr lang="ru-RU" sz="2000" dirty="0">
                <a:solidFill>
                  <a:schemeClr val="tx1"/>
                </a:solidFill>
                <a:latin typeface="Times New Roman" panose="02020603050405020304" pitchFamily="18" charset="0"/>
                <a:cs typeface="Times New Roman" panose="02020603050405020304" pitchFamily="18" charset="0"/>
              </a:rPr>
              <a:t>В процессе работы в садовых хозяйствах они выполняют работу по обеспечению плодородности садовых культур. В питомниках садоводы реализует технологии производства семян и посадочного материала различных сортов и гибридов садовых культур.</a:t>
            </a:r>
            <a:br>
              <a:rPr lang="ru-RU" sz="2000" dirty="0">
                <a:solidFill>
                  <a:schemeClr val="tx1"/>
                </a:solidFill>
                <a:latin typeface="Times New Roman" panose="02020603050405020304" pitchFamily="18" charset="0"/>
                <a:cs typeface="Times New Roman" panose="02020603050405020304" pitchFamily="18" charset="0"/>
              </a:rPr>
            </a:br>
            <a:r>
              <a:rPr lang="ru-RU" sz="2000" dirty="0">
                <a:solidFill>
                  <a:schemeClr val="tx1"/>
                </a:solidFill>
                <a:latin typeface="Times New Roman" panose="02020603050405020304" pitchFamily="18" charset="0"/>
                <a:cs typeface="Times New Roman" panose="02020603050405020304" pitchFamily="18" charset="0"/>
              </a:rPr>
              <a:t>В их обязанности входит также защита растений от болезней и вредителей, уход за растениями</a:t>
            </a:r>
            <a:r>
              <a:rPr lang="ru-RU" sz="2000" dirty="0">
                <a:latin typeface="Times New Roman" panose="02020603050405020304" pitchFamily="18" charset="0"/>
                <a:cs typeface="Times New Roman" panose="02020603050405020304" pitchFamily="18" charset="0"/>
              </a:rPr>
              <a:t>. </a:t>
            </a:r>
            <a:br>
              <a:rPr lang="ru-RU" dirty="0"/>
            </a:br>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6712" y="5364088"/>
            <a:ext cx="5256584" cy="30963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65234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half" idx="2"/>
          </p:nvPr>
        </p:nvSpPr>
        <p:spPr>
          <a:xfrm>
            <a:off x="457198" y="3649662"/>
            <a:ext cx="2854039" cy="4405489"/>
          </a:xfrm>
        </p:spPr>
        <p:txBody>
          <a:bodyPr>
            <a:normAutofit lnSpcReduction="10000"/>
          </a:bodyPr>
          <a:lstStyle/>
          <a:p>
            <a:pPr marL="0" indent="0">
              <a:buNone/>
            </a:pPr>
            <a:r>
              <a:rPr lang="ru-RU" sz="2400" b="1" dirty="0">
                <a:solidFill>
                  <a:srgbClr val="FF0000"/>
                </a:solidFill>
                <a:latin typeface="Times New Roman" panose="02020603050405020304" pitchFamily="18" charset="0"/>
                <a:cs typeface="Times New Roman" panose="02020603050405020304" pitchFamily="18" charset="0"/>
              </a:rPr>
              <a:t>Почвовед</a:t>
            </a:r>
          </a:p>
          <a:p>
            <a:pPr marL="0" indent="0">
              <a:buNone/>
            </a:pPr>
            <a:r>
              <a:rPr lang="ru-RU" sz="1800" dirty="0">
                <a:solidFill>
                  <a:schemeClr val="tx1"/>
                </a:solidFill>
                <a:latin typeface="Times New Roman" panose="02020603050405020304" pitchFamily="18" charset="0"/>
                <a:cs typeface="Times New Roman" panose="02020603050405020304" pitchFamily="18" charset="0"/>
              </a:rPr>
              <a:t>В сельском хозяйстве почвовед – это специалист, который изучает состав почвы и на основе этих данных определяет вид наиболее рационального использования конкретного клочка земли. Он же занимается разработкой мероприятий по борьбе с эрозией, контролирует использование механизации и внесение удобрений на поля.</a:t>
            </a:r>
          </a:p>
          <a:p>
            <a:endParaRPr lang="ru-RU" sz="1800" dirty="0">
              <a:solidFill>
                <a:schemeClr val="tx1"/>
              </a:solidFill>
              <a:latin typeface="Times New Roman" panose="02020603050405020304" pitchFamily="18" charset="0"/>
              <a:cs typeface="Times New Roman" panose="02020603050405020304" pitchFamily="18" charset="0"/>
            </a:endParaRPr>
          </a:p>
        </p:txBody>
      </p:sp>
      <p:sp>
        <p:nvSpPr>
          <p:cNvPr id="6" name="Текст 5"/>
          <p:cNvSpPr>
            <a:spLocks noGrp="1"/>
          </p:cNvSpPr>
          <p:nvPr>
            <p:ph type="body" sz="quarter" idx="3"/>
          </p:nvPr>
        </p:nvSpPr>
        <p:spPr>
          <a:xfrm>
            <a:off x="3573016" y="697504"/>
            <a:ext cx="2808312" cy="8266983"/>
          </a:xfrm>
        </p:spPr>
        <p:txBody>
          <a:bodyPr/>
          <a:lstStyle/>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a:p>
            <a:r>
              <a:rPr lang="ru-RU" sz="2400" b="1" dirty="0">
                <a:solidFill>
                  <a:srgbClr val="FF0000"/>
                </a:solidFill>
                <a:latin typeface="Times New Roman" panose="02020603050405020304" pitchFamily="18" charset="0"/>
                <a:cs typeface="Times New Roman" panose="02020603050405020304" pitchFamily="18" charset="0"/>
              </a:rPr>
              <a:t>Мукомол –</a:t>
            </a:r>
          </a:p>
          <a:p>
            <a:r>
              <a:rPr lang="ru-RU" b="1" dirty="0">
                <a:solidFill>
                  <a:schemeClr val="tx1"/>
                </a:solidFill>
                <a:latin typeface="Times New Roman" panose="02020603050405020304" pitchFamily="18" charset="0"/>
                <a:cs typeface="Times New Roman" panose="02020603050405020304" pitchFamily="18" charset="0"/>
              </a:rPr>
              <a:t>это тот, кто занимается размолом, переработкой зерна в муку. </a:t>
            </a:r>
            <a:r>
              <a:rPr lang="ru-RU" dirty="0">
                <a:solidFill>
                  <a:schemeClr val="tx1"/>
                </a:solidFill>
              </a:rPr>
              <a:t>Мука – это один из важнейших продуктов питания в рационе человека, </a:t>
            </a:r>
            <a:r>
              <a:rPr lang="ru-RU" dirty="0">
                <a:solidFill>
                  <a:schemeClr val="tx1"/>
                </a:solidFill>
                <a:latin typeface="Times New Roman" panose="02020603050405020304" pitchFamily="18" charset="0"/>
                <a:cs typeface="Times New Roman" panose="02020603050405020304" pitchFamily="18" charset="0"/>
              </a:rPr>
              <a:t>Этот продукт изготавливается путём перемалывания зёрен. Для получения необходимого эффекта и консистенции используются злаковые культуры, но в качестве исключения могут быть задействованы и другие зерновые.</a:t>
            </a:r>
            <a:endParaRPr lang="ru-RU" b="1" dirty="0">
              <a:solidFill>
                <a:schemeClr val="tx1"/>
              </a:solidFill>
              <a:latin typeface="Times New Roman" panose="02020603050405020304" pitchFamily="18" charset="0"/>
              <a:cs typeface="Times New Roman" panose="02020603050405020304" pitchFamily="18" charset="0"/>
            </a:endParaRPr>
          </a:p>
          <a:p>
            <a:endParaRPr lang="ru-RU" sz="2400" dirty="0">
              <a:solidFill>
                <a:srgbClr val="FF0000"/>
              </a:solidFill>
              <a:latin typeface="Times New Roman" panose="02020603050405020304" pitchFamily="18" charset="0"/>
              <a:cs typeface="Times New Roman" panose="02020603050405020304" pitchFamily="18" charset="0"/>
            </a:endParaRPr>
          </a:p>
        </p:txBody>
      </p:sp>
      <p:pic>
        <p:nvPicPr>
          <p:cNvPr id="10" name="Объект 9"/>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02950" y="755576"/>
            <a:ext cx="2808287" cy="28940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3016" y="755576"/>
            <a:ext cx="2808312" cy="28940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02068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323528"/>
            <a:ext cx="5852120" cy="2250339"/>
          </a:xfrm>
        </p:spPr>
        <p:txBody>
          <a:bodyPr>
            <a:normAutofit/>
          </a:bodyPr>
          <a:lstStyle/>
          <a:p>
            <a:pPr algn="ctr"/>
            <a:r>
              <a:rPr lang="ru-RU" sz="3200" b="1" dirty="0">
                <a:solidFill>
                  <a:srgbClr val="0070C0"/>
                </a:solidFill>
                <a:latin typeface="Times New Roman" panose="02020603050405020304" pitchFamily="18" charset="0"/>
                <a:cs typeface="Times New Roman" panose="02020603050405020304" pitchFamily="18" charset="0"/>
              </a:rPr>
              <a:t>Сельские профессии: животноводство</a:t>
            </a:r>
          </a:p>
        </p:txBody>
      </p:sp>
      <p:sp>
        <p:nvSpPr>
          <p:cNvPr id="6" name="Объект 5"/>
          <p:cNvSpPr>
            <a:spLocks noGrp="1"/>
          </p:cNvSpPr>
          <p:nvPr>
            <p:ph idx="1"/>
          </p:nvPr>
        </p:nvSpPr>
        <p:spPr>
          <a:xfrm>
            <a:off x="457198" y="1547664"/>
            <a:ext cx="5708105" cy="6507487"/>
          </a:xfrm>
        </p:spPr>
        <p:txBody>
          <a:bodyPr>
            <a:normAutofit/>
          </a:bodyPr>
          <a:lstStyle/>
          <a:p>
            <a:pPr marL="0" indent="0" algn="ctr">
              <a:buNone/>
            </a:pPr>
            <a:r>
              <a:rPr lang="ru-RU" sz="2400" b="1" dirty="0">
                <a:solidFill>
                  <a:srgbClr val="FF0000"/>
                </a:solidFill>
                <a:latin typeface="Times New Roman" panose="02020603050405020304" pitchFamily="18" charset="0"/>
                <a:cs typeface="Times New Roman" panose="02020603050405020304" pitchFamily="18" charset="0"/>
              </a:rPr>
              <a:t>Животновод</a:t>
            </a:r>
            <a:endParaRPr lang="ru-RU" sz="2400" dirty="0">
              <a:solidFill>
                <a:srgbClr val="FF0000"/>
              </a:solidFill>
              <a:latin typeface="Times New Roman" panose="02020603050405020304" pitchFamily="18" charset="0"/>
              <a:cs typeface="Times New Roman" panose="02020603050405020304" pitchFamily="18" charset="0"/>
            </a:endParaRPr>
          </a:p>
          <a:p>
            <a:pPr marL="0" indent="0" algn="ctr">
              <a:buNone/>
            </a:pPr>
            <a:r>
              <a:rPr lang="ru-RU" sz="1800" dirty="0">
                <a:latin typeface="Times New Roman" panose="02020603050405020304" pitchFamily="18" charset="0"/>
                <a:cs typeface="Times New Roman" panose="02020603050405020304" pitchFamily="18" charset="0"/>
              </a:rPr>
              <a:t>Основная деятельность животновода - это разведение животных. Соответственно он должен создавать все условия для поддержания здоровья животных, увеличения их численности и повышения продуктивности. Животноводы следят за тем, чтобы их подопечные соответствовали требованиям и стандартам своей породы. При необходимости этот специалист оказывает помощь при диагностике и лечении заболеваний животных.</a:t>
            </a:r>
            <a:r>
              <a:rPr lang="ru-RU" sz="1800" b="1" dirty="0">
                <a:latin typeface="Times New Roman" panose="02020603050405020304" pitchFamily="18" charset="0"/>
                <a:cs typeface="Times New Roman" panose="02020603050405020304" pitchFamily="18" charset="0"/>
              </a:rPr>
              <a:t> </a:t>
            </a:r>
          </a:p>
          <a:p>
            <a:pPr marL="0" indent="0">
              <a:buNone/>
            </a:pPr>
            <a:endParaRPr lang="ru-RU" sz="1800"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688" y="4788024"/>
            <a:ext cx="5832648" cy="38884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52045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12800"/>
            <a:ext cx="5564088" cy="3327152"/>
          </a:xfrm>
        </p:spPr>
        <p:txBody>
          <a:bodyPr>
            <a:noAutofit/>
          </a:bodyPr>
          <a:lstStyle/>
          <a:p>
            <a:pPr algn="ctr"/>
            <a:r>
              <a:rPr lang="ru-RU" sz="2400" b="1" dirty="0">
                <a:solidFill>
                  <a:srgbClr val="FF0000"/>
                </a:solidFill>
                <a:latin typeface="Times New Roman" panose="02020603050405020304" pitchFamily="18" charset="0"/>
                <a:cs typeface="Times New Roman" panose="02020603050405020304" pitchFamily="18" charset="0"/>
              </a:rPr>
              <a:t>Ветеринар</a:t>
            </a:r>
            <a:br>
              <a:rPr lang="ru-RU" sz="1800" dirty="0">
                <a:solidFill>
                  <a:schemeClr val="tx1"/>
                </a:solidFill>
                <a:latin typeface="Times New Roman" panose="02020603050405020304" pitchFamily="18" charset="0"/>
                <a:cs typeface="Times New Roman" panose="02020603050405020304" pitchFamily="18" charset="0"/>
              </a:rPr>
            </a:br>
            <a:br>
              <a:rPr lang="ru-RU" sz="1800" dirty="0">
                <a:solidFill>
                  <a:schemeClr val="tx1"/>
                </a:solidFill>
                <a:latin typeface="Times New Roman" panose="02020603050405020304" pitchFamily="18" charset="0"/>
                <a:cs typeface="Times New Roman" panose="02020603050405020304" pitchFamily="18" charset="0"/>
              </a:rPr>
            </a:br>
            <a:r>
              <a:rPr lang="ru-RU" sz="1800" dirty="0">
                <a:solidFill>
                  <a:schemeClr val="tx1"/>
                </a:solidFill>
                <a:latin typeface="Times New Roman" panose="02020603050405020304" pitchFamily="18" charset="0"/>
                <a:cs typeface="Times New Roman" panose="02020603050405020304" pitchFamily="18" charset="0"/>
              </a:rPr>
              <a:t>Этот специалист обладает знаниями в области физиологии и анатомии животных, он так же диагностирует заболевания и лечит.  Он же проводит ветеринарно-санитарную экспертизу, даёт разрешение на продажу и использование в пищу сельскохозяйственных продуктов.  Ветеринар осуществляет профилактические мероприятия на фермах для предупреждения распространения болезней, опасных животных и людей.</a:t>
            </a: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2696" y="4355975"/>
            <a:ext cx="5616624" cy="43204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97321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1"/>
          </p:nvPr>
        </p:nvSpPr>
        <p:spPr>
          <a:xfrm>
            <a:off x="457200" y="395537"/>
            <a:ext cx="2827784" cy="7659612"/>
          </a:xfrm>
        </p:spPr>
        <p:txBody>
          <a:bodyPr/>
          <a:lstStyle/>
          <a:p>
            <a:pPr marL="0" indent="0">
              <a:buNone/>
            </a:pPr>
            <a:r>
              <a:rPr lang="ru-RU" sz="2400" b="1" dirty="0">
                <a:solidFill>
                  <a:srgbClr val="FF0000"/>
                </a:solidFill>
                <a:latin typeface="Times New Roman" panose="02020603050405020304" pitchFamily="18" charset="0"/>
                <a:cs typeface="Times New Roman" panose="02020603050405020304" pitchFamily="18" charset="0"/>
              </a:rPr>
              <a:t>Птицевод </a:t>
            </a:r>
            <a:r>
              <a:rPr lang="ru-RU" sz="1800" dirty="0">
                <a:latin typeface="Times New Roman" panose="02020603050405020304" pitchFamily="18" charset="0"/>
                <a:cs typeface="Times New Roman" panose="02020603050405020304" pitchFamily="18" charset="0"/>
              </a:rPr>
              <a:t> занимается разведением и содержанием птиц на птицеводческих фермах. Он разбираться в тонкостях ухода за птицей начиная с молодняка и до взрослой особи. В его деятельность входит приготовление с дальнейшей раздачей корма, регулирование подачи в поилках воды, уборка производственных </a:t>
            </a:r>
            <a:r>
              <a:rPr lang="ru-RU" sz="1800" dirty="0" err="1">
                <a:latin typeface="Times New Roman" panose="02020603050405020304" pitchFamily="18" charset="0"/>
                <a:cs typeface="Times New Roman" panose="02020603050405020304" pitchFamily="18" charset="0"/>
              </a:rPr>
              <a:t>поме</a:t>
            </a:r>
            <a:endParaRPr lang="ru-RU" sz="1800" dirty="0">
              <a:latin typeface="Times New Roman" panose="02020603050405020304" pitchFamily="18" charset="0"/>
              <a:cs typeface="Times New Roman" panose="02020603050405020304" pitchFamily="18" charset="0"/>
            </a:endParaRPr>
          </a:p>
          <a:p>
            <a:pPr marL="0" indent="0">
              <a:buNone/>
            </a:pPr>
            <a:r>
              <a:rPr lang="ru-RU" sz="1800" dirty="0" err="1">
                <a:latin typeface="Times New Roman" panose="02020603050405020304" pitchFamily="18" charset="0"/>
                <a:cs typeface="Times New Roman" panose="02020603050405020304" pitchFamily="18" charset="0"/>
              </a:rPr>
              <a:t>щений</a:t>
            </a:r>
            <a:r>
              <a:rPr lang="ru-RU" sz="1800" dirty="0">
                <a:latin typeface="Times New Roman" panose="02020603050405020304" pitchFamily="18" charset="0"/>
                <a:cs typeface="Times New Roman" panose="02020603050405020304" pitchFamily="18" charset="0"/>
              </a:rPr>
              <a:t>, рабочих мест. </a:t>
            </a:r>
          </a:p>
        </p:txBody>
      </p:sp>
      <p:sp>
        <p:nvSpPr>
          <p:cNvPr id="5" name="Объект 4"/>
          <p:cNvSpPr>
            <a:spLocks noGrp="1"/>
          </p:cNvSpPr>
          <p:nvPr>
            <p:ph sz="half" idx="2"/>
          </p:nvPr>
        </p:nvSpPr>
        <p:spPr>
          <a:xfrm>
            <a:off x="3429000" y="395537"/>
            <a:ext cx="2808312" cy="7659614"/>
          </a:xfrm>
        </p:spPr>
        <p:txBody>
          <a:bodyPr>
            <a:normAutofit/>
          </a:bodyPr>
          <a:lstStyle/>
          <a:p>
            <a:pPr marL="0" indent="0">
              <a:buNone/>
            </a:pPr>
            <a:r>
              <a:rPr lang="ru-RU" sz="2400" b="1" dirty="0">
                <a:solidFill>
                  <a:srgbClr val="FF0000"/>
                </a:solidFill>
                <a:latin typeface="Times New Roman" panose="02020603050405020304" pitchFamily="18" charset="0"/>
                <a:cs typeface="Times New Roman" panose="02020603050405020304" pitchFamily="18" charset="0"/>
              </a:rPr>
              <a:t>Рыбовод -</a:t>
            </a:r>
            <a:endParaRPr lang="ru-RU" sz="2400" dirty="0">
              <a:solidFill>
                <a:srgbClr val="FF0000"/>
              </a:solidFill>
              <a:latin typeface="Times New Roman" panose="02020603050405020304" pitchFamily="18" charset="0"/>
              <a:cs typeface="Times New Roman" panose="02020603050405020304" pitchFamily="18" charset="0"/>
            </a:endParaRPr>
          </a:p>
          <a:p>
            <a:pPr marL="0" indent="0">
              <a:buNone/>
            </a:pPr>
            <a:r>
              <a:rPr lang="ru-RU" sz="1800" dirty="0">
                <a:latin typeface="Times New Roman" panose="02020603050405020304" pitchFamily="18" charset="0"/>
                <a:cs typeface="Times New Roman" panose="02020603050405020304" pitchFamily="18" charset="0"/>
              </a:rPr>
              <a:t>специалист, который знает, как создать искусственную среду для разведения рыбы. Особенности выращивания мальков, создание водной экосистемы, потребности в корме разного вида рыб, профилактические лечебные мероприятия и многое другое.</a:t>
            </a:r>
          </a:p>
          <a:p>
            <a:pPr marL="0" indent="0">
              <a:buNone/>
            </a:pPr>
            <a:endParaRPr lang="ru-RU" sz="18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192" y="5220072"/>
            <a:ext cx="2971800" cy="3528392"/>
          </a:xfrm>
          <a:prstGeom prst="ellipse">
            <a:avLst/>
          </a:prstGeom>
          <a:ln>
            <a:noFill/>
          </a:ln>
          <a:effectLst>
            <a:softEdge rad="112500"/>
          </a:effectLst>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1008" y="5220072"/>
            <a:ext cx="3096344" cy="3528392"/>
          </a:xfrm>
          <a:prstGeom prst="ellipse">
            <a:avLst/>
          </a:prstGeom>
          <a:ln>
            <a:noFill/>
          </a:ln>
          <a:effectLst>
            <a:softEdge rad="112500"/>
          </a:effectLst>
        </p:spPr>
      </p:pic>
    </p:spTree>
    <p:extLst>
      <p:ext uri="{BB962C8B-B14F-4D97-AF65-F5344CB8AC3E}">
        <p14:creationId xmlns:p14="http://schemas.microsoft.com/office/powerpoint/2010/main" val="4162621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198" y="812800"/>
            <a:ext cx="5996138" cy="7647632"/>
          </a:xfrm>
        </p:spPr>
        <p:txBody>
          <a:bodyPr>
            <a:normAutofit fontScale="90000"/>
          </a:bodyPr>
          <a:lstStyle/>
          <a:p>
            <a:r>
              <a:rPr lang="ru-RU" sz="3600" b="1" dirty="0">
                <a:solidFill>
                  <a:schemeClr val="tx1"/>
                </a:solidFill>
                <a:latin typeface="Times New Roman" panose="02020603050405020304" pitchFamily="18" charset="0"/>
                <a:cs typeface="Times New Roman" panose="02020603050405020304" pitchFamily="18" charset="0"/>
              </a:rPr>
              <a:t>             Итоги  проекта:</a:t>
            </a:r>
            <a:br>
              <a:rPr lang="ru-RU" sz="3600" b="1" dirty="0">
                <a:solidFill>
                  <a:schemeClr val="tx1"/>
                </a:solidFill>
                <a:latin typeface="Times New Roman" panose="02020603050405020304" pitchFamily="18" charset="0"/>
                <a:cs typeface="Times New Roman" panose="02020603050405020304" pitchFamily="18" charset="0"/>
              </a:rPr>
            </a:br>
            <a:br>
              <a:rPr lang="ru-RU" sz="2200" dirty="0">
                <a:solidFill>
                  <a:schemeClr val="tx1"/>
                </a:solidFill>
                <a:latin typeface="Times New Roman" panose="02020603050405020304" pitchFamily="18" charset="0"/>
                <a:cs typeface="Times New Roman" panose="02020603050405020304" pitchFamily="18" charset="0"/>
              </a:rPr>
            </a:br>
            <a:r>
              <a:rPr lang="ru-RU" dirty="0">
                <a:solidFill>
                  <a:schemeClr val="tx1"/>
                </a:solidFill>
                <a:latin typeface="Times New Roman" panose="02020603050405020304" pitchFamily="18" charset="0"/>
                <a:cs typeface="Times New Roman" panose="02020603050405020304" pitchFamily="18" charset="0"/>
              </a:rPr>
              <a:t>   У дошкольников появился интерес к данной теме. Сформировалось целостное представление о трудовой деятельности в сельском хозяйстве взрослых, о профессиях -  агроном, овощевод, садовод, почвовед, мукомол, ветеринар, животновод, птицевод, рыбовод.  Свои знания они сейчас активно используют на практике.  Разучили загадки, стихотворения, пословицы, поговорки. Через чтение художественной литературы, воспитывали бережное и уважительное отношение к продуктам и  трудовой деятельности в сельском хозяйстве взрослых. В процессе работы установилось тесное взаимодействие с семьей, укрепление детско-родительских отношений. Как показали результаты, поставленные нами задачи, мы выполнили.</a:t>
            </a:r>
            <a:br>
              <a:rPr lang="ru-RU" dirty="0"/>
            </a:br>
            <a:endParaRPr lang="ru-RU" dirty="0"/>
          </a:p>
        </p:txBody>
      </p:sp>
    </p:spTree>
    <p:extLst>
      <p:ext uri="{BB962C8B-B14F-4D97-AF65-F5344CB8AC3E}">
        <p14:creationId xmlns:p14="http://schemas.microsoft.com/office/powerpoint/2010/main" val="3642314157"/>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374</TotalTime>
  <Words>1383</Words>
  <Application>Microsoft Office PowerPoint</Application>
  <PresentationFormat>Экран (4:3)</PresentationFormat>
  <Paragraphs>66</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Calibri</vt:lpstr>
      <vt:lpstr>Georgia</vt:lpstr>
      <vt:lpstr>Times New Roman</vt:lpstr>
      <vt:lpstr>Trebuchet MS</vt:lpstr>
      <vt:lpstr>Wingdings 3</vt:lpstr>
      <vt:lpstr>Аспект</vt:lpstr>
      <vt:lpstr> </vt:lpstr>
      <vt:lpstr>Актуальность проекта:      Актуальность проекта в том, что современные дети мало знают о жизни людей в селе, их профессиях, значимости их труда. Стоит отметить, что дошкольники имеют бессистемные и разрозненные знания о современных профессиях взрослых. На примере сельскохозяйственных профессий необходимо дать детям конкретные знания и представления о труде, научить ценить его, людей труда, работая по теме данного проекта. Знакомство с приметами в сельском хозяйстве.       Представления дошкольников о разнообразии профессий в сельском хозяйстве, о роли современной техники в трудовой деятельности поверхностны.  Дети имеют слабое представление о сельскохозяйственных профессиях, т.к. большая часть населения проживает в городах. Дети не видят, как выращиваются злаковые культуры, не имеют представлений о том, как и откуда появляются в магазинах хлеб, овощи и крупы. Данный проект поможет  расширить представление детей о труде взрослых, познакомить с профессиями: агроном, овощевод, садовод, почвовед, мукомол, ветеринар, животновод, птицевод, рыбовод и т.д. </vt:lpstr>
      <vt:lpstr>Презентация PowerPoint</vt:lpstr>
      <vt:lpstr>   Предварительная работа с детьми:    Наблюдение за грядками «Юные овощеводы».   Беседы: «Для чего нужны профессии», «Сельскохозяйственная техника», «Труд людей в селе» «Что такое село?», «Что такое сельское подворье?», «Чем занимаются люди в селе?», «Поговорим о профессии хлебороб», «Какими знаниями должен обладать фермер, чтобы успешно вести хозяйство», «Откуда берутся продукты, из которых готовится еда?», «Сельскохозяйственный транспорт», «Кто где живет?», «О пользе овощей для нашего организма».   Дидактические игры: «На ферме», «Собираем урожай», «Что в борщ, что в компот?», «Угадай по вкусу», «Угадай по запаху», «Что где растет?», «Найди по описанию», «Вершки, корешки», «Кузовок», «Кому что нужно для работы», «Профессии», «Какие бывают профессии?», «Кто в хозяйстве живет, что фермеру дает?», «Вершки – корешки», «Что растет в поле», «Найди пару», «Отгадай профессию».   </vt:lpstr>
      <vt:lpstr>Разберем, что означает слово сельское подворье  Село - небольшое селение. Подворье – это дом с относящимися к нему постройками.  </vt:lpstr>
      <vt:lpstr>          Сельское хозяйство.     Сельским хозяйством называют отдельную отрасль экономики, направленную прежде всего на обеспечение людей продовольствием. Важность этой отрасли переоценить трудно. От профессий сельского хозяйства будет зависеть, насколько сытой будет страна. Большая часть профессий этой отрасли, так или иначе, связана с производством продуктов питания. Востребованных профессий, связанных с сельским хозяйством, существует множество. И, разумеется, все они требуют наличия определенных знаний и умений.   Профессии, связанные с сельским хозяйством Основными отраслями в сфере сельского хозяйства являются растениеводство и животноводство. Далее Вы можете ознакомиться со списками профессий в каждой области.</vt:lpstr>
      <vt:lpstr>Сельские профессии: растениеводство</vt:lpstr>
      <vt:lpstr>   Овощевод - это специалист, который занимается выращиванием овощей. Он отвечает за выбор подходящих семян и сортов культур, подбирает оптимальные условия для выращивания, составляет график посадки и полива, прополки и сбора урожая. В его компетенции – высадка растений, тщательный уход за ними. В чем особенность профессии: биология и физиология растений; особенности, которыми обладают овощные культуры; основы выращивания и какие факторы будут влиять на рост и развитие различных культур; как правильно использовать полученные результаты всего процесса выращивания растений; какая должна освещенность; как правильно организовывать полив; какими удобрениями нужно пользоваться для лучшей подкормки и получения богатого урожая. </vt:lpstr>
      <vt:lpstr>   Садовод - это специалист, который занимается культивированием и выращиванием многолетних плодовых, ягодных и декоративных культур и растений. Садоводы также могут заниматься проектированием сада, ландшафта частных территорий, домов отдыха и санаториев. В процессе работы в садовых хозяйствах они выполняют работу по обеспечению плодородности садовых культур. В питомниках садоводы реализует технологии производства семян и посадочного материала различных сортов и гибридов садовых культур. В их обязанности входит также защита растений от болезней и вредителей, уход за растениями.  </vt:lpstr>
      <vt:lpstr>Презентация PowerPoint</vt:lpstr>
      <vt:lpstr>Сельские профессии: животноводство</vt:lpstr>
      <vt:lpstr>Ветеринар  Этот специалист обладает знаниями в области физиологии и анатомии животных, он так же диагностирует заболевания и лечит.  Он же проводит ветеринарно-санитарную экспертизу, даёт разрешение на продажу и использование в пищу сельскохозяйственных продуктов.  Ветеринар осуществляет профилактические мероприятия на фермах для предупреждения распространения болезней, опасных животных и людей.</vt:lpstr>
      <vt:lpstr>Презентация PowerPoint</vt:lpstr>
      <vt:lpstr>             Итоги  проекта:     У дошкольников появился интерес к данной теме. Сформировалось целостное представление о трудовой деятельности в сельском хозяйстве взрослых, о профессиях -  агроном, овощевод, садовод, почвовед, мукомол, ветеринар, животновод, птицевод, рыбовод.  Свои знания они сейчас активно используют на практике.  Разучили загадки, стихотворения, пословицы, поговорки. Через чтение художественной литературы, воспитывали бережное и уважительное отношение к продуктам и  трудовой деятельности в сельском хозяйстве взрослых. В процессе работы установилось тесное взаимодействие с семьей, укрепление детско-родительских отношений. Как показали результаты, поставленные нами задачи, мы выполнили. </vt:lpstr>
    </vt:vector>
  </TitlesOfParts>
  <Company>KOMP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Занятие по развитию речи с применением театральной деятельности и сенсомоторных приемов в группе раннего возраста по мотивам сказки «Репка»</dc:title>
  <dc:creator>Администратор</dc:creator>
  <cp:lastModifiedBy>User</cp:lastModifiedBy>
  <cp:revision>42</cp:revision>
  <dcterms:created xsi:type="dcterms:W3CDTF">2022-04-19T10:34:32Z</dcterms:created>
  <dcterms:modified xsi:type="dcterms:W3CDTF">2022-06-23T05:29:20Z</dcterms:modified>
</cp:coreProperties>
</file>